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50"/>
  </p:notesMasterIdLst>
  <p:handoutMasterIdLst>
    <p:handoutMasterId r:id="rId51"/>
  </p:handoutMasterIdLst>
  <p:sldIdLst>
    <p:sldId id="257" r:id="rId5"/>
    <p:sldId id="259" r:id="rId6"/>
    <p:sldId id="258" r:id="rId7"/>
    <p:sldId id="301" r:id="rId8"/>
    <p:sldId id="260" r:id="rId9"/>
    <p:sldId id="295" r:id="rId10"/>
    <p:sldId id="296" r:id="rId11"/>
    <p:sldId id="297" r:id="rId12"/>
    <p:sldId id="298" r:id="rId13"/>
    <p:sldId id="299" r:id="rId14"/>
    <p:sldId id="30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2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10-Dec-24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5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104915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915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6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0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CD78-5FAE-4AD8-53D4-7D6901C8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98D569F-EBED-49CA-AAB2-1692B2868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D4CCA469-25EF-5E40-4A74-EE4A95807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8585FF3C-FCD9-4D91-D8E3-43C4399F0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84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26</a:t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5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28</a:t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6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30</a:t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31</a:t>
            </a:fld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32</a:t>
            </a:fld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0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0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33</a:t>
            </a:fld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36</a:t>
            </a:fld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37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3BD3-9679-03BC-1689-ACE008EDC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87D8376-D330-F4CF-B209-28D07E2D8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FEBAD93-1646-BB8F-6557-3F31888F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B304F53B-99D9-FD3F-76D7-3C467147A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09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38</a:t>
            </a:fld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39</a:t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6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6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40</a:t>
            </a:fld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41</a:t>
            </a:fld>
            <a:endParaRPr lang="en-I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42</a:t>
            </a:fld>
            <a:endParaRPr lang="en-I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43</a:t>
            </a:fld>
            <a:endParaRPr lang="en-I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9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9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209F-7620-46E3-4DE4-0C44BE10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DAFD6E70-3920-765D-2F63-5940FDCDC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ABBE8DBE-5F02-3A24-0915-4B3716C8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086E71F2-2247-EDD7-5C9A-57AFFF36E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2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8502-3FC0-E21F-F681-F3A0D34F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00C211D0-59FC-0B15-AA88-5C1A086AD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464A08E7-00C9-D9F1-A4C6-DCC34853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5F738F8-D0F6-EB2A-F537-B16BC52A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75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9669C-9F1E-3B91-C80C-31D5D86A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30B60695-35B9-CA34-570F-01E3550A4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073EE6DC-2121-C2B3-1DEF-35A402B5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DA878CE-2569-A5AB-CBD9-B9DAAA0A35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23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C41E0-BDBE-106B-42DE-F8F7FB64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A403DE1B-0BD6-6EE3-09DE-C4A1B539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7890983-E790-9027-E779-E6DD19BE7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7767BEA8-D334-03D1-9799-4D4FFD8D8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8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2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1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0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7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6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4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91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7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6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96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7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0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16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9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0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2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91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2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3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5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915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7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28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3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8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3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8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9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0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904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58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0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588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589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2097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859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F35CD-6A11-17F1-A64D-671B0394F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3E0DEACA-6383-ECBE-F45E-A0C89D85998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1E9992E9-71F4-258F-8AA2-0B350DED314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412121A2-E7A9-8E5F-A53B-5CB9B6C9DD09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F5061DED-C6FC-E5FF-5DA1-A193C60E28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286F7CD5-DE9B-AF79-8F0D-A225E55058B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E15757C-21C2-5230-7A8E-1888CB6B0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B321BDD-34ED-E49C-00A9-D26434B936D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7A10F2D-422C-F1FA-00C1-80A1B870F6F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43385E3-0E82-5F1D-3E87-A0A0EEF3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87152EB3-BC46-BA49-42D1-E05B680C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Sugar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types: Water, effluents, sludge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Environmental impact: Pollution, soil degradation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Monitoring: Freshwater usage tracking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Effluents: </a:t>
            </a: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Analyzing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waste generation patterns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9218-C5BD-A8AB-473D-5099D1B0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A718CA6-4788-9035-1ADA-A977B4B3982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BCDA744D-E52D-112B-5ACA-41862B991B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CA9884D2-FD4C-D787-05E7-C766F78FEC9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4CC71F69-033F-3DD0-5120-A0C9EA1A0AB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AE536633-15B2-D8BB-1F86-AFD1AAE82A5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C5F87447-D0BE-E3BF-BE5A-620959D9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ED76068-4436-6C03-AECB-8C6C400F17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7FCAD37F-142F-7BC2-3417-26758FA26F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9C82D30D-1128-7272-AFFB-A03B2875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5F797B9E-C500-43F8-DA88-BE0BDA67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 recycling: Effective reuse methods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minimization: Strategic reduction techniques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Energy recovery: Utilize process by-products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44731BBA-1F72-37F8-C9D6-8ACF5ABA569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56000" y="3789000"/>
            <a:ext cx="4898444" cy="296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581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Rahul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D58063-09B3-6B59-78A0-077BF26DB4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1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1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1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1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2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2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2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2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3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3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3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3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4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4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4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4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5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5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5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5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Rakshita</a:t>
            </a:r>
            <a:r>
              <a:rPr lang="en-US" dirty="0"/>
              <a:t>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77299FB-C198-3295-8A6A-F50901F956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6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6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6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6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6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Tanning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6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Liquid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containing high levels of organic and inorganic contaminants.</a:t>
            </a:r>
            <a:endParaRPr lang="en-US" sz="1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trimmings, and shavings.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Gaseous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Volatile organic compounds (VOCs) and odoriferous gases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Discharge of untreated or poorly treated effluent.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Contamination: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Improper disposal of solid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Emission of VOCs and malodorous gases.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 on aquatic and terrestrial ecosystems.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91B93823-396C-AFD9-99A4-9A25BA788C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7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7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7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75" name="TextBox 3"/>
          <p:cNvSpPr txBox="1"/>
          <p:nvPr/>
        </p:nvSpPr>
        <p:spPr>
          <a:xfrm>
            <a:off x="310731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 fontScale="94444"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Water and Chemical Usage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input and effluent output.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recycling and reuse.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detailed inventory of chemicals.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hazardous chemicals with eco-friendly alternatives.</a:t>
            </a: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biodegradable, recyclable, and hazardous waste.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shavings into value-added products.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Composting: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waste for soil amendment.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Environmentally compliant disposal methods for non-recyclable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8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8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8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8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wet-white tanning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chromium pollution.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enzymes for dehairing instead of chemicals.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wastewater treatment technologies like membrane bioreactors.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renewable energy sources.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 Measures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process control to minimize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Selection: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high-quality hides to reduce rework and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Manufacturing: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 unnecessary steps that generate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69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9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9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95" name="TextBox 3"/>
          <p:cNvSpPr txBox="1"/>
          <p:nvPr/>
        </p:nvSpPr>
        <p:spPr>
          <a:xfrm>
            <a:off x="348970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Recovery: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 and reuse wastewater.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Recover chromium and other chemicals for reuse.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biogas from anaerobic digestion of organic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waste into useful by-products (e.g., gelatin from trimmings).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Rectangle"/>
          <p:cNvSpPr/>
          <p:nvPr/>
        </p:nvSpPr>
        <p:spPr>
          <a:xfrm flipH="1">
            <a:off x="-61376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0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0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0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0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0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Dairy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0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 in fats, proteins, lactose, and cleaning agents.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sludge, packaging, and whey by-products.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Emissions: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Odor and volatile organic compounds.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 and COD affect water bodies.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runoff leads to eutrophication.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disposal contaminates soil and water.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 from energy use.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1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1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1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1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1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Management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Pre-treatment: Screening and removal of solids.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treatment: Fats, oils, and grease (FOG) separation.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treatment for organic content.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methods: Membrane filtration, wetlands.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 Analysis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into recyclable, biodegradable, and hazardous.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composting and animal feed options.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and recycle packaging waste.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2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2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2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2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2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Innovations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Anaerobic digestion for biogas production.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oxidation for persistent pollutants.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natural filtration systems like wetlands.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By-product Utilization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whey into protein concentrates.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sludge in biogas plants or as fertilizer.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 milk solids for additional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Rectangle"/>
          <p:cNvSpPr/>
          <p:nvPr/>
        </p:nvSpPr>
        <p:spPr>
          <a:xfrm flipH="1">
            <a:off x="0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73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3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3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3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generation from organic waste.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recovery systems for energy savings.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combined heat and power (CHP)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Kavya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2C04FB8-5DCA-2BAB-D5FC-65E60E83F2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43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4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4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46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cement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48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2846835" y="1587340"/>
            <a:ext cx="8506964" cy="23583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cement industry focus on evaluating the types, amounts, and Environmental impact of waste generated during production.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identify areas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reduction, reuse, and recycling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749" name="Rectangle 2"/>
          <p:cNvSpPr>
            <a:spLocks noChangeArrowheads="1"/>
          </p:cNvSpPr>
          <p:nvPr/>
        </p:nvSpPr>
        <p:spPr bwMode="auto">
          <a:xfrm>
            <a:off x="2930282" y="3465490"/>
            <a:ext cx="8506964" cy="19583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cement kiln dust (CKD), broken machinery, and scrap materials.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Liquid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wastewater from cleaning and cooling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co₂,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5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5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5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5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2640339" y="49101"/>
            <a:ext cx="8663385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>
          <a:xfrm>
            <a:off x="2591513" y="1253329"/>
            <a:ext cx="8519935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types of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waste quantities: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waste volumes through sampling and monitoring.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 sources, disposal methods, and opportunities for waste reduction.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findings: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improving waste management and sustainability.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monitoring: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technologies like continuous emission monitoring systems (CEMS).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pollutants: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 gases like co₂,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emissions meet regulatory standards to reduce environmental impact.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testing: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conduct periodic inspections and tests for accurate data.</a:t>
            </a:r>
            <a:endParaRPr lang="en-IN" sz="7200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6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6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6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6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2833864" y="1253329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 waste at the source to prevent pollution.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energy-efficient technologies and cleaner processes.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harmful materials with safer, more sustainable options.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 improve production processes to reduce emissions and waste.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7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7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7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7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Chemical Industry Waste: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79" name="Content Placeholder 2"/>
          <p:cNvSpPr>
            <a:spLocks noGrp="1"/>
          </p:cNvSpPr>
          <p:nvPr>
            <p:ph idx="1"/>
          </p:nvPr>
        </p:nvSpPr>
        <p:spPr>
          <a:xfrm>
            <a:off x="2815709" y="1268999"/>
            <a:ext cx="8519935" cy="5223875"/>
          </a:xfrm>
        </p:spPr>
        <p:txBody>
          <a:bodyPr>
            <a:normAutofit fontScale="64286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chemical industry generates a wide range of waste products, including hazardous and non-hazardous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are crucial to monitor the quantity, type, and impact of chemical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include reducing waste, preventing pollution, and improving sustainability.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generated:</a:t>
            </a:r>
          </a:p>
          <a:p>
            <a:pPr marL="0" indent="0">
              <a:lnSpc>
                <a:spcPct val="120000"/>
              </a:lnSpc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toxic by-products, solvents, acids, and heavy metals.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residues, spent catalysts, and packaging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(volatile organic compounds), methane, and carbon monoxide.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8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8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8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8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8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89" name="Content Placeholder 2"/>
          <p:cNvSpPr>
            <a:spLocks noGrp="1"/>
          </p:cNvSpPr>
          <p:nvPr>
            <p:ph idx="1"/>
          </p:nvPr>
        </p:nvSpPr>
        <p:spPr>
          <a:xfrm>
            <a:off x="2629665" y="1027906"/>
            <a:ext cx="8519935" cy="4351338"/>
          </a:xfrm>
        </p:spPr>
        <p:txBody>
          <a:bodyPr>
            <a:normAutofit fontScale="96429"/>
          </a:bodyPr>
          <a:lstStyle/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catalog the types and sources of waste generated in the chemical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quantities: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the amount of waste produced at various stages of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disposal methods: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evaluate current disposal methods and identify opportunities for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report: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waste reduction, reuse, and recycling.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9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9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9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9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9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99" name="Content Placeholder 2"/>
          <p:cNvSpPr>
            <a:spLocks noGrp="1"/>
          </p:cNvSpPr>
          <p:nvPr>
            <p:ph idx="1"/>
          </p:nvPr>
        </p:nvSpPr>
        <p:spPr>
          <a:xfrm>
            <a:off x="2652499" y="1197437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waste at source: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changes in production processes to reduce waste generation.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adopt technologies that minimize waste and reduce harmful emissions.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safer and more sustainable materials to replace toxic chemicals.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Closed-loop systems: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recycle materials within the system to reduce environmental impact.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Anish Slides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565D7C8-83FA-624A-B38C-C0BFF7EC31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0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0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0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0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0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1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97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1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1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1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1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1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2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0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2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2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2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2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3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2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3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3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3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3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3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4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4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4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4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4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4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5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Cartoon gif. Tom from Tom and Jerry wearing a pink ruffly apron and matching bonnet, multitasks, arms and legs moving frantically while dusting and vacuuming and sweeping dirt into a dustpan all at the same time, his face at peace and unworried.">
            <a:extLst>
              <a:ext uri="{FF2B5EF4-FFF2-40B4-BE49-F238E27FC236}">
                <a16:creationId xmlns:a16="http://schemas.microsoft.com/office/drawing/2014/main" id="{8B3EC6F1-511B-1B72-4E60-733E05DE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2" y="4095567"/>
            <a:ext cx="4707863" cy="2644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1A58-3CBB-DC8B-EF37-1AE84C9B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>
            <a:extLst>
              <a:ext uri="{FF2B5EF4-FFF2-40B4-BE49-F238E27FC236}">
                <a16:creationId xmlns:a16="http://schemas.microsoft.com/office/drawing/2014/main" id="{BCA5D5E9-75E5-FAAC-4D28-40BF6C03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Shrusti</a:t>
            </a:r>
            <a:r>
              <a:rPr lang="en-US" dirty="0"/>
              <a:t>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70D449C-C1BA-A331-6FDD-2C6F5205C0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0876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5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5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5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5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5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6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14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6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6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6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6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7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7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7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7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7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7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7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8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2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8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8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8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8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2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8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22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1"/>
          <p:cNvPicPr>
            <a:picLocks noChangeAspect="1"/>
          </p:cNvPicPr>
          <p:nvPr/>
        </p:nvPicPr>
        <p:blipFill rotWithShape="1">
          <a:blip r:embed="rId3" cstate="print"/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104889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9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4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85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048895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896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8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048897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898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2097225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18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99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900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901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27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104890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906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91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48907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192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1048908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909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19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910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911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912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30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Definition of Waste Audits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Evaluates waste management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Reduces costs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Ensures compliance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445CE728-1FFF-D6DF-49AA-D866BB7C56E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24508" y="3232873"/>
            <a:ext cx="5229291" cy="3625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E654-ED81-F83B-8329-F03C5633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8A045A0-ABAC-65FE-7BF0-C05A82565EB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3D0606BA-C20D-4AE2-9D2E-1F68984F89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7B5EE4E3-2EEC-E9C6-1E20-0AF29FF40A0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A522D0AB-E689-8B82-5A86-C6F4B59BF3A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35FD6CC9-C5A0-ADE0-37F6-C879FA149B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2E372584-9778-AC01-0C83-2754DB3D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5CAE40C-5490-480B-B1C0-3B657E3E884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B9C6FB7-6232-922E-FEDB-EE82B2EFE5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54FEB98-BFC9-D036-DEA2-4A01A24F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Importance of Pollution Prevention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4BB1889F-1275-E393-B6CE-BF2288FE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Minimizes environmental harm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Conserves resources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Enhances public image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BB80-A5D9-F8D1-94C9-B835D962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187559FD-BC7D-D226-DBA3-A92B92FD9AF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3E0A2D1-6113-F893-0501-831D5D4E71C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A2C3016-58C1-3FDE-842B-F003056024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B74CD0F8-CD1D-6491-E66C-5EC9C8F0420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73D902F2-B34A-4DEF-8016-2FD803A063D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DAE5D267-DBED-3581-9F89-8889C786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0B605BE-7E7B-2132-BFDA-55982751F98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C896F701-206C-453C-6285-0E7C21757B1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58F5A07D-985F-EFCC-E25C-198AD97F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Industries Covered</a:t>
            </a:r>
            <a:endParaRPr lang="en-US" sz="3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9D58294C-15A3-ED8B-1000-F67FA87A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Textile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Sugar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Pulp and Paper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Electroplating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Tanning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Dairy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Cement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26434-C132-8D71-D7D6-B616D84F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F17CE122-A355-3107-4A76-02CAD158E2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48180B23-0C55-77B7-0A3B-B37B899724EA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24F229F-3135-0551-0193-4EB79DBD6AD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CBCFEF01-D87D-3CD4-BFCA-A6FF70D80AC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186EF9B2-8529-35BB-1471-18D1C6A87E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8AB16C88-AFEC-1257-5DA6-0FCCE751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DB18FE3-608B-54F7-E46A-9DD475AFE6F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2446FA56-B41F-7270-E1E9-4AAA1A09BE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BD2DA38C-E0F6-A787-1DD0-721127EC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02BFC602-CAF2-623F-82E7-BDB45137A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Textile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Types: Water discharge, chemical runoff, energy waste.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Impact: Pollutes water bodies, depletes oxygen, harms soil productivity.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Data: Gather waste data from processes like dyeing, sizing, and bleaching.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Analysis: Evaluate waste composition and identify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2EFB-97AB-AF3A-9958-45F60519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722752D5-420E-64DC-C5E1-0965FC2F022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FD71777-2D20-E09B-1064-E164D05F18B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52C4814D-BC35-255A-618C-7163A628ED9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66648793-83DD-30DC-924D-64D164073D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BC0F72A0-B157-CD8A-FADC-8F0966B80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16B8BB1-C1D1-C639-CF3B-048D1AC0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D9EBC249-ADCE-AE39-121E-2E22275F4C7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54625912-AB15-4378-DF38-DDEC8082CE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E0048E87-3DC9-6885-B798-DAE7CEA4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68437299-6FF3-2CDB-92A7-7A82EAF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Water: Reduce and recycle water in processes like dyeing and washing.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Chemicals: Replace toxic substances with eco-friendly alternatives.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Practices: Implement air dyeing, reuse treated effluents, and adopt best practices.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94B7FB66-6A99-30E3-EE8A-994A7F68556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125227" y="3789000"/>
            <a:ext cx="3225437" cy="306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302241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2115</Words>
  <Application>Microsoft Office PowerPoint</Application>
  <PresentationFormat>Widescreen</PresentationFormat>
  <Paragraphs>337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Calibri Light</vt:lpstr>
      <vt:lpstr>Futura Cyrillic Book</vt:lpstr>
      <vt:lpstr>Futura-Bold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Shrusti Slides</vt:lpstr>
      <vt:lpstr>Definition of Waste Audits</vt:lpstr>
      <vt:lpstr>Importance of Pollution Prevention</vt:lpstr>
      <vt:lpstr>Overview of Industries Covered</vt:lpstr>
      <vt:lpstr>Waste Audits in the Textile Industry </vt:lpstr>
      <vt:lpstr>Waste Audits in the Textile Industry </vt:lpstr>
      <vt:lpstr>Waste Audits in the Sugar Industry </vt:lpstr>
      <vt:lpstr>Waste Audits in the Sugar Industry </vt:lpstr>
      <vt:lpstr>Rahul Slides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Rakshita Slides</vt:lpstr>
      <vt:lpstr>Overview of Tanning Industry Waste</vt:lpstr>
      <vt:lpstr>Waste Audit Procedures</vt:lpstr>
      <vt:lpstr>Pollution Prevention Opportunities</vt:lpstr>
      <vt:lpstr>Pollution Prevention Opportunities</vt:lpstr>
      <vt:lpstr>Overview of Dairy Industry Waste</vt:lpstr>
      <vt:lpstr>Waste Audit Procedures</vt:lpstr>
      <vt:lpstr>Pollution Prevention Opportunities</vt:lpstr>
      <vt:lpstr>Pollution Prevention Opportunities</vt:lpstr>
      <vt:lpstr>Kavya Slides</vt:lpstr>
      <vt:lpstr>Overview of cement industry</vt:lpstr>
      <vt:lpstr>Waste audit procedures</vt:lpstr>
      <vt:lpstr>Pollution prevention opportunities: </vt:lpstr>
      <vt:lpstr>Overview of Chemical Industry Waste: </vt:lpstr>
      <vt:lpstr>Waste audit procedures: </vt:lpstr>
      <vt:lpstr>Pollution prevention opportunities: </vt:lpstr>
      <vt:lpstr>Anish Slides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4</cp:revision>
  <dcterms:created xsi:type="dcterms:W3CDTF">2021-09-06T17:22:00Z</dcterms:created>
  <dcterms:modified xsi:type="dcterms:W3CDTF">2024-12-09T22:32:46Z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